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7" r:id="rId3"/>
    <p:sldId id="349" r:id="rId4"/>
    <p:sldId id="278" r:id="rId5"/>
    <p:sldId id="257" r:id="rId6"/>
    <p:sldId id="269" r:id="rId7"/>
    <p:sldId id="258" r:id="rId8"/>
    <p:sldId id="259" r:id="rId9"/>
    <p:sldId id="260" r:id="rId10"/>
    <p:sldId id="263" r:id="rId11"/>
    <p:sldId id="262" r:id="rId12"/>
    <p:sldId id="261" r:id="rId13"/>
    <p:sldId id="264" r:id="rId14"/>
    <p:sldId id="265" r:id="rId15"/>
    <p:sldId id="266" r:id="rId16"/>
    <p:sldId id="273" r:id="rId17"/>
    <p:sldId id="350" r:id="rId18"/>
    <p:sldId id="268" r:id="rId19"/>
    <p:sldId id="272" r:id="rId20"/>
    <p:sldId id="352" r:id="rId21"/>
    <p:sldId id="276" r:id="rId22"/>
    <p:sldId id="274" r:id="rId23"/>
    <p:sldId id="275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D5727-6795-4DA7-AAF4-71B698A27304}" v="1814" dt="2021-09-14T20:32:53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 autoAdjust="0"/>
  </p:normalViewPr>
  <p:slideViewPr>
    <p:cSldViewPr snapToGrid="0">
      <p:cViewPr>
        <p:scale>
          <a:sx n="95" d="100"/>
          <a:sy n="95" d="100"/>
        </p:scale>
        <p:origin x="308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FCAD-5405-4F1B-AFE7-5A82F6F71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43F19-7EC8-4D8B-A9B9-9030D5ED8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1A9E1-D21C-4450-810F-EF880D37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CAC33-C8AE-4CF7-97E2-53D08B18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0877-2933-457B-9843-84D1FD99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4BA5-3F8C-436D-852A-0CEC69BF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B4530-53C8-4DBD-9D7B-FD0A9EAB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116B-25C6-4D86-A2CB-91AD76C8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845A4-7E77-484B-B03A-543BA656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7EC47-29A4-4F76-9126-81B79F22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7997C-F481-4C65-8482-B61636EE41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B89FC-8293-44B8-BF48-6F55C57EF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F96A-E697-4039-929F-4C5C619A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EB5E-5BF1-4110-8CE0-33B39734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9A438-6F2D-460F-AC39-A1376F0D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4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7659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4FCF432-50A2-487A-B0C0-6F1BA6AC3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07CD07-7B46-4181-B8BB-0F88AD8441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7621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36725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4DC416FE-E7E9-0C44-9926-A9E5CC2D9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232525"/>
            <a:ext cx="1041399" cy="299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58406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3FC8C44-C961-1B44-88F9-FE82F4CE41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457199"/>
            <a:ext cx="2521141" cy="724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2800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129674-7FC8-9E4A-897C-035376A6A9A8}"/>
              </a:ext>
            </a:extLst>
          </p:cNvPr>
          <p:cNvSpPr/>
          <p:nvPr userDrawn="1"/>
        </p:nvSpPr>
        <p:spPr bwMode="auto">
          <a:xfrm>
            <a:off x="0" y="0"/>
            <a:ext cx="808736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2096843"/>
            <a:ext cx="7315200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09431"/>
            <a:ext cx="7315200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C8C44-C961-1B44-88F9-FE82F4CE41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0" y="457199"/>
            <a:ext cx="2521141" cy="72482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ADC094-A531-634D-94B5-1DFCEF46BC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87360" y="0"/>
            <a:ext cx="4104640" cy="6858000"/>
          </a:xfr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6249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420977"/>
            <a:ext cx="10981267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1" i="0" u="none" strike="noStrike" kern="1500" cap="none" spc="-10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2233565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55D675D-6F0B-5643-8857-7314EF91D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232525"/>
            <a:ext cx="1041399" cy="299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2772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3E8CB-0D3D-4731-9E50-5EB436EA8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330B4-3113-4E4F-A7F6-866902B8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9766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1DF6C32E-280A-9543-BFF3-B8FE879D01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232525"/>
            <a:ext cx="1041399" cy="299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6259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C86-F0F4-4BC9-8C93-63AB8D39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9896-B735-49E4-9A50-B4E5C2DA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2A72A-E9B0-4616-8ADE-061A7806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3BA4C-A24E-4190-A804-A38D0996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3E78-0145-4D4C-8045-EEECDC54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28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11" name="Picture 1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B3363DF-150E-444E-8180-C97190F961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232525"/>
            <a:ext cx="1041399" cy="2994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80132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37C8E1B-F248-4942-BD37-363EAF70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1A998-0058-2C40-8923-790A1CDBE2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2241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965ED-DC12-3A40-90BE-7481029248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8748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79AD2-3F4F-E849-A6D0-A77708A170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443504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7F809-BB0F-7749-9B40-D22B786A5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800442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BA300-7402-134F-9B6C-BC45A7B476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1023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000" b="1" i="0" u="none" strike="noStrike" kern="1500" cap="none" spc="-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B013F-6276-F64C-9D3F-7469CEB62B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09601" y="6232525"/>
            <a:ext cx="1041399" cy="29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09629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64E82B0-63D5-4446-B657-1E110C3A1E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3AE501B-FE48-4C9F-83B5-7617A1D2B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CCF9F-8C09-4CF5-898D-11222621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C2ECB-A4FE-4288-8FCC-BBE730F1B3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7F6632-A536-4E61-832D-097A4041BD3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590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4FCF432-50A2-487A-B0C0-6F1BA6AC3D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07CD07-7B46-4181-B8BB-0F88AD8441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50AF9-85EE-431B-BD54-F1FC8C6D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B6D8-A902-42D8-AB46-12D035F9250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023ADA1-AE77-4E30-9860-A25034135C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11994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multi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C077EFA6-7B6E-4002-B4D7-A567FD19B7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9C12F27-8917-4A91-BF2E-0F768AA466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1EC1A14-743D-4EE0-A878-60807D3B44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" y="1948212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524962-5303-462F-AFF4-6DD4D159CB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1237" y="194566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A29742B1-CD48-4F91-AFDF-D371A06C7A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72874" y="1952040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47CD88C-B619-41B1-A824-C7444ACE32F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54510" y="196144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62F96FA4-7CD5-434D-A000-4FC32EC3392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" y="3891865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BBEE7ABE-77AD-4A40-ADED-D83B23F64A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1237" y="388931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370C06F7-5603-41E6-8BD9-06EDA6C6022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72874" y="3895693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2C71AB9-038D-4843-9665-137E2D47BE4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4510" y="3905098"/>
            <a:ext cx="2614268" cy="175896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FA94-6B37-49F1-850E-3358476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20CB62-9910-41B7-AE83-DF549EE6D6E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93695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18246-C4CC-4C05-A20D-79DA5E857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7A4E6-F119-4A2F-A5F0-13227C2B2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B8044-6067-4852-AD83-0FD214F7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5F4DE-A1D4-4E17-A4CD-17E6A412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A6281-A176-4DEB-8F74-C8B388CE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835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204A8E30-F23D-42B8-A4DA-D1BBA6FD94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465709A-5A40-4FAB-8DB6-A62697FBB4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59732-053F-4710-A1A5-3FB81948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143D-07D7-4953-9034-85742E3783E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7341B4C-7F27-49E4-ABF9-B6FED1C3E54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58328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047CBD-D301-4AE3-8F98-0EA15F78F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3C15858-F7D2-448E-AC37-B9D644F6BD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689D7-D8FA-4F51-9AA0-F53B8612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8C8B9-19E9-48BB-B9CB-00227891D9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DC31D03-1592-4FFD-A8B8-E8D0941E316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49695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904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b="1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68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ACA0BD-B0B0-4B3D-A82B-962E37E018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7AF03CF5-4739-4CC7-AEE2-0B9F7454F4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F2A2F-0AA0-4515-934D-5D4BC938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354D-3E5E-4E4A-9CA0-60C3AEE5C72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520DDBA-6507-43D9-B5D6-89F38C956D5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2266122"/>
            <a:ext cx="10972800" cy="3653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829125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3178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D44E905-D953-44B5-95C2-B51A3DED58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50D3E58-915E-457E-AED4-0288379A0A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55E13-02BE-4E33-B183-388B5848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B263-0D8F-40A0-A832-EF1BE0984D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81629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625BE61-50D8-43AF-8D14-0DB45BF446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504591F-D3FF-43BE-BDD3-44D31344A5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D6D03-C1C3-4357-B38C-ACA608B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E908F-6C9E-4AA3-9F59-8ED5F603DA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527A99-8CC5-4235-BC4F-5ABE0627F22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1097280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51875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35A36AF-A0BE-4FF5-9657-877C1CB654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79D711-EF61-4011-9FA6-6FDB01FB16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52491-CA22-4328-97AB-8EE9D2FA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778AE-4C3E-40AD-9573-E0858D4312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D50DC96-D21B-4D16-93D7-9A8D148BBEC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4F8BE6-6407-4DDB-837A-578478BA1F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973774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F9BD39F-1674-4BF0-8749-712E731C6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105EBD-351D-4505-98DB-920A7CDF3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E3E10-278E-41E3-B8A0-C73ADA2C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A62B7-E758-4594-B5E7-6F001A3CB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323909A-81C3-4277-9039-921D923903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AAF54C2-8FC0-4DD0-9AA2-8C9B0214D6D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24603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79EA6ED1-A2B2-43FF-B4A8-651685E8F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ABC5773-4523-4921-89C9-CC89919286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C8F46-B352-4510-97D0-BE486D8D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F6AB7-D22C-40D5-BF0E-EE8000C5BF4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CFC7D71-9B07-42C1-9728-35E0E94E8FC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6203159-F37F-48BC-BD51-5BFE655249E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38918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60476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5E5E89-9046-4B92-81F8-9FE18634F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FA1F13-D00D-4129-B06E-EC06EA440B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035C5-22EB-4249-A65B-DF61625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868CF-4AEC-4320-B897-E2C930BE17E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7DBC7AF-8BED-44DE-9C7F-512660417EE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60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AEBAA0A-9D44-4D9C-B711-B7FECFEEAA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87440" y="171318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12434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1308F76-0F94-4162-90ED-49AB65EEC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EF6C625-7DFB-4BC9-8909-7AFEFE6B8D0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E2662-2467-4E27-B0DA-15E2AAC8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03843-1005-4A82-8512-DCCA81735EF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9F098F2-E403-43AF-85C3-42BF610FEB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EE6BD3F-0350-4B57-82B2-CDCBC465804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600" y="1713180"/>
            <a:ext cx="724348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7418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3E60-243B-43EC-B650-7856DE77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4B95-CBA0-4D93-8388-899AC0927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813E5-E4E7-4C56-8B6D-8820E70E3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FD3A0-883F-4E5F-930C-2686A5FC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7920F-9856-4212-8B0A-D96003E9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95946-181D-47FB-A0AA-A040C915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63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D5B29B-D593-414D-9905-2654EE1F88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8706A0-D22F-4B03-AD09-292FF11265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3EB15A-5BC3-4367-BB21-CCA11C753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250" y="1406632"/>
            <a:ext cx="5143500" cy="37115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D7D64E5-E39C-492B-9373-C950F64EBD4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3186" y="1406633"/>
            <a:ext cx="5143500" cy="36174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26E0646-0EC1-4A19-8A27-410C2E58923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3251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995C9AD-54B7-4111-ABEA-B510643D6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186" y="1826717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356183-1EB8-4EF2-B0BB-F990BD15DF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186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20B8A66-6880-43D3-8122-B6ACEB66A0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251" y="3110085"/>
            <a:ext cx="5143500" cy="556457"/>
          </a:xfrm>
        </p:spPr>
        <p:txBody>
          <a:bodyPr/>
          <a:lstStyle>
            <a:lvl1pPr marL="0" indent="0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BA18470-B9C2-464B-B53B-54F7DDBB8A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3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8B1B4F8-FD1B-44C6-AD8B-3D13385247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0" y="2589737"/>
            <a:ext cx="5143500" cy="519636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67E46BF-FF09-469A-BC1B-948A6FDBEA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17503" y="3956568"/>
            <a:ext cx="2137868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EF7A047-DC61-43FF-8686-C213B567E4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65434" y="3956568"/>
            <a:ext cx="2116967" cy="398488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269DF5D-3FA3-4059-973F-3FE193DE0E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65435" y="4482056"/>
            <a:ext cx="2116966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F35EC680-5173-4D51-9F43-B5ABF0130B9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17503" y="4482056"/>
            <a:ext cx="2137867" cy="1168195"/>
          </a:xfrm>
        </p:spPr>
        <p:txBody>
          <a:bodyPr/>
          <a:lstStyle>
            <a:lvl1pPr marL="198112" indent="-198112">
              <a:spcBef>
                <a:spcPts val="800"/>
              </a:spcBef>
              <a:buFont typeface="Arial" panose="020B0604020202020204" pitchFamily="34" charset="0"/>
              <a:buChar char="•"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DAFBC1F-1BD0-47A1-A67C-290314D3F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29943" y="4482056"/>
            <a:ext cx="1438975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E857EBA-E4D8-4A75-B09D-1678C7F7E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945" y="3898709"/>
            <a:ext cx="1438974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A708712-0D12-46A2-AA01-0ACC7D6333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133681" y="4482056"/>
            <a:ext cx="1412289" cy="116819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3C77796-ADDC-42C7-9A84-710C309664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33683" y="3898709"/>
            <a:ext cx="1412288" cy="519636"/>
          </a:xfrm>
        </p:spPr>
        <p:txBody>
          <a:bodyPr/>
          <a:lstStyle>
            <a:lvl1pPr marL="0" indent="0">
              <a:buNone/>
              <a:defRPr sz="3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18D3A5-77FA-4FE7-AF20-8ED6E498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CF1C3-A10F-4592-BC63-5F5FCD2A748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95385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BE6475-7D45-4EB4-9A82-F07E160458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5836718-9BE9-4DF7-BFF0-67B38F0C2F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B29F8-F766-4EEA-AF0A-8D7125B1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DBF51-BDD9-47D4-9794-DE9814A353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5E8EF69-874A-4E0D-AD1E-091E247D885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9599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47EF838-90C8-498B-BDB5-00F7E3918A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1BDA823C-A7CA-4268-A35C-1C4D5D386E2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1713180"/>
            <a:ext cx="3502152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0793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BFE4F-52EC-EA4C-8174-6D0AB121C043}"/>
              </a:ext>
            </a:extLst>
          </p:cNvPr>
          <p:cNvSpPr/>
          <p:nvPr userDrawn="1"/>
        </p:nvSpPr>
        <p:spPr bwMode="auto">
          <a:xfrm>
            <a:off x="57765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9C99D-1F64-7E4F-B8C3-B8B45961F027}"/>
              </a:ext>
            </a:extLst>
          </p:cNvPr>
          <p:cNvSpPr/>
          <p:nvPr userDrawn="1"/>
        </p:nvSpPr>
        <p:spPr bwMode="auto">
          <a:xfrm>
            <a:off x="4349566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694DC-BD9A-A442-9ACD-4F245C97A9FC}"/>
              </a:ext>
            </a:extLst>
          </p:cNvPr>
          <p:cNvSpPr/>
          <p:nvPr userDrawn="1"/>
        </p:nvSpPr>
        <p:spPr bwMode="auto">
          <a:xfrm>
            <a:off x="8102409" y="1083013"/>
            <a:ext cx="3498295" cy="483201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err="1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C70B-08BA-B44B-8C3E-30BE82F98C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08756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E90F85-A45B-EB4F-885E-BDA161417B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78452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81FD44C-15D5-4E4E-9A40-D4A5205C1D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9047" y="1276350"/>
            <a:ext cx="3075517" cy="5080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D6CA6-DC3E-9040-8CD5-3433B67B4B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47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60DC261-35D6-E54B-AA97-58927CE6AF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8452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74439E9-4AE9-914D-B1E8-BB781BAEC9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08756" y="1992760"/>
            <a:ext cx="3075517" cy="29273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AFC3A3-49BC-48B6-994B-13C419EE35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4630112-4D3B-4327-AFEF-69A672DE5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AEAE-89AB-410F-B047-51B7B897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7E4-4B92-4774-AD3F-A153E94D600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226152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41D-678F-0543-BC1F-DAF878E5E6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3883026"/>
            <a:ext cx="3505200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9755F0-C41E-2B45-9AED-E932B414A0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3736" y="3883026"/>
            <a:ext cx="3513667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9C5B03-CACE-A542-91AC-BA0C8C020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77201" y="3883026"/>
            <a:ext cx="3505199" cy="1971675"/>
          </a:xfrm>
        </p:spPr>
        <p:txBody>
          <a:bodyPr/>
          <a:lstStyle>
            <a:lvl1pPr marL="237744"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 marL="530352" indent="0"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E7F73C9-3F48-455D-BFC8-C12C2A65E4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BD1F65-AD45-4791-98F4-368824440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42EE2-082F-4851-A3A4-5F91F764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BD6E0-A478-4558-BA34-89E7ADD65AC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5E081D3-F617-4754-91D1-0F2E123DA7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599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6E1660A-D1C9-4932-8728-14A2890934CB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344924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347574D-1A5A-4A37-8968-553E8EFD3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80248" y="1713180"/>
            <a:ext cx="3502152" cy="2029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1465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, columns 1x3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868059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349193" y="1570154"/>
            <a:ext cx="3493057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06035" y="1570154"/>
            <a:ext cx="3510883" cy="414422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3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8074527" y="1569984"/>
            <a:ext cx="3510883" cy="415175"/>
          </a:xfr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</a:defRPr>
            </a:lvl1pPr>
            <a:lvl2pPr marL="217170" indent="0">
              <a:buNone/>
              <a:defRPr sz="1400"/>
            </a:lvl2pPr>
            <a:lvl3pPr marL="530352" indent="0">
              <a:buNone/>
              <a:defRPr sz="1400"/>
            </a:lvl3pPr>
            <a:lvl4pPr marL="896112" indent="0">
              <a:buNone/>
              <a:defRPr sz="1400"/>
            </a:lvl4pPr>
            <a:lvl5pPr marL="129682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03B4520-2D4F-4A32-9620-E39F9D8317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5913259"/>
            <a:ext cx="557497" cy="251942"/>
          </a:xfrm>
        </p:spPr>
        <p:txBody>
          <a:bodyPr anchor="b">
            <a:noAutofit/>
          </a:bodyPr>
          <a:lstStyle>
            <a:lvl1pPr marL="0" indent="0" algn="r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*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DDC5C370-387B-4E4A-8091-666F1171BA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" y="5913259"/>
            <a:ext cx="10980757" cy="251942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tx2"/>
                </a:solidFill>
              </a:defRPr>
            </a:lvl1pPr>
            <a:lvl2pPr marL="217170" indent="0">
              <a:buNone/>
              <a:defRPr sz="1000"/>
            </a:lvl2pPr>
            <a:lvl3pPr marL="530352" indent="0">
              <a:buNone/>
              <a:defRPr sz="1000"/>
            </a:lvl3pPr>
            <a:lvl4pPr marL="896112" indent="0">
              <a:buNone/>
              <a:defRPr sz="1000"/>
            </a:lvl4pPr>
            <a:lvl5pPr marL="1296829" indent="0">
              <a:buNone/>
              <a:defRPr sz="1000"/>
            </a:lvl5pPr>
          </a:lstStyle>
          <a:p>
            <a:pPr lvl="0"/>
            <a:r>
              <a:rPr lang="en-US"/>
              <a:t>Click to add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6A56-88DF-4BD5-9EC5-D8DDC38F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B3D86-567F-4B85-BBBC-38136C9BDAE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B49C11D-D2B9-4750-B362-440439336BA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09599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C67EEFC-7974-489E-B530-DF12A47D36EA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344924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A402F6B-DC35-43F1-A608-7D25A4EECA1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080248" y="2136912"/>
            <a:ext cx="3502152" cy="3782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34195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C2B95-F1C7-464B-AB21-EB73C1EE9B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961680-1199-41F6-9E55-884BD6764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95566D2-55E9-4018-95A0-B86821206B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521807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3" y="0"/>
            <a:ext cx="12192000" cy="68580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60E95-878A-4B35-BD39-8D05DCD28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7280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819CDBF-C301-485C-AA5A-C96D10B02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7280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E0943-49E5-4B67-995B-D2294CDFFC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82268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0038235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E956F-A8FB-7742-BDD8-7B5300A94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058656" y="457200"/>
            <a:ext cx="2523744" cy="725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69191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83439"/>
            <a:ext cx="10981267" cy="1538883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B6D33-A6B7-D24C-A9BB-BE6DEAB8AD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058656" y="457200"/>
            <a:ext cx="2523744" cy="725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79741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A753-35CC-4A15-A870-EF5B85AB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BBF44-D448-4CEE-8C94-05049ECA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B6E94-4B42-4FA3-888D-5E6DBED4F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AF264-185E-4C2A-8A27-A79677961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53ADC-0695-4236-AC3C-3CE9BA6D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53CBA-27A5-447E-BDCB-12C1551C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4A02C-2AEB-4DD0-8720-9089F0D2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25FBE-4712-4902-8212-B594E2F8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07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970615"/>
            <a:ext cx="10981267" cy="1564531"/>
          </a:xfrm>
        </p:spPr>
        <p:txBody>
          <a:bodyPr anchor="ctr"/>
          <a:lstStyle>
            <a:lvl1pPr algn="l">
              <a:lnSpc>
                <a:spcPct val="100000"/>
              </a:lnSpc>
              <a:defRPr sz="5000" kern="15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kern="1500" spc="-1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1CBCF-83E9-6C4F-BD91-700A018A46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058656" y="457200"/>
            <a:ext cx="2523744" cy="725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4883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Signature">
    <p:bg>
      <p:bgPr>
        <a:solidFill>
          <a:srgbClr val="F4F4F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D0A209E-C0B0-D349-9988-91CE145509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7199" y="2763923"/>
            <a:ext cx="3655475" cy="1050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4383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pos="499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9C0DBF0-01B9-479E-B792-1EEA4A1EE68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4360" y="1571846"/>
            <a:ext cx="3501900" cy="1588797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8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/>
              <a:t>Insert sub-title minimum</a:t>
            </a:r>
          </a:p>
          <a:p>
            <a:pPr lvl="0"/>
            <a:r>
              <a:rPr lang="en-US"/>
              <a:t>font size</a:t>
            </a:r>
          </a:p>
          <a:p>
            <a:pPr lvl="0"/>
            <a:r>
              <a:rPr lang="en-US"/>
              <a:t>28pt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9A7213D-3727-4E26-B12C-CD4677DC731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96000" y="1641284"/>
            <a:ext cx="1491916" cy="10800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0AA8397-0DD6-4C6B-8631-A30C5C70591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782340" y="1657835"/>
            <a:ext cx="4028656" cy="1080000"/>
          </a:xfrm>
        </p:spPr>
        <p:txBody>
          <a:bodyPr anchor="ctr">
            <a:norm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cap="none">
                <a:solidFill>
                  <a:schemeClr val="tx1"/>
                </a:solidFill>
                <a:latin typeface="+mn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DFAF3189-BB09-2543-BD9D-7F9615C11E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406045" y="6374354"/>
            <a:ext cx="4114800" cy="163513"/>
          </a:xfrm>
        </p:spPr>
        <p:txBody>
          <a:bodyPr/>
          <a:lstStyle/>
          <a:p>
            <a:r>
              <a:rPr lang="en-AU"/>
              <a:t>Copyright © 2021 Accenture.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B66CC66-2875-944A-9426-680CBB52C1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83626" y="6374354"/>
            <a:ext cx="235945" cy="163513"/>
          </a:xfrm>
        </p:spPr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E840A198-A412-D448-87DD-A4B2B7B80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360" y="384069"/>
            <a:ext cx="9961200" cy="721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F1DD0B7-7033-104A-9831-37AAA36D682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096000" y="2785907"/>
            <a:ext cx="1491916" cy="10800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FFD1084-9D2A-724C-B3AA-D567D87A94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782340" y="2802458"/>
            <a:ext cx="4028656" cy="1080000"/>
          </a:xfrm>
        </p:spPr>
        <p:txBody>
          <a:bodyPr anchor="ctr">
            <a:norm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cap="none">
                <a:solidFill>
                  <a:schemeClr val="tx1"/>
                </a:solidFill>
                <a:latin typeface="+mn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A7BBEB1-B558-DD43-9AD5-05F06A084AF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96000" y="3941447"/>
            <a:ext cx="1491916" cy="10800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14CB3CF-92A4-6D4D-BE8D-6F7E9F0E8ED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782340" y="3957998"/>
            <a:ext cx="4028656" cy="1080000"/>
          </a:xfrm>
        </p:spPr>
        <p:txBody>
          <a:bodyPr anchor="ctr">
            <a:norm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cap="none">
                <a:solidFill>
                  <a:schemeClr val="tx1"/>
                </a:solidFill>
                <a:latin typeface="+mn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CD366E2-8175-C64F-B327-4DB7DB9E889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096000" y="5102160"/>
            <a:ext cx="1491916" cy="10800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 i="0" cap="none">
                <a:solidFill>
                  <a:schemeClr val="accent1"/>
                </a:solidFill>
                <a:latin typeface="+mj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7C337FE-8225-C44C-A234-F91E43BE819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782340" y="5118711"/>
            <a:ext cx="4028656" cy="1080000"/>
          </a:xfrm>
        </p:spPr>
        <p:txBody>
          <a:bodyPr anchor="ctr">
            <a:norm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cap="none">
                <a:solidFill>
                  <a:schemeClr val="tx1"/>
                </a:solidFill>
                <a:latin typeface="+mn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7C683EA-F9E9-3740-86B9-6FA1D7BE6E5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9273" y="3429000"/>
            <a:ext cx="3486987" cy="3007233"/>
          </a:xfrm>
        </p:spPr>
        <p:txBody>
          <a:bodyPr anchor="t"/>
          <a:lstStyle>
            <a:lvl1pPr>
              <a:lnSpc>
                <a:spcPct val="100000"/>
              </a:lnSpc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2pPr>
            <a:lvl3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3pPr>
            <a:lvl4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4pPr>
            <a:lvl5pPr>
              <a:defRPr b="1" i="0">
                <a:solidFill>
                  <a:schemeClr val="accent1"/>
                </a:solidFill>
                <a:latin typeface="Graphik" panose="020B0503030202060203" pitchFamily="34" charset="77"/>
              </a:defRPr>
            </a:lvl5pPr>
          </a:lstStyle>
          <a:p>
            <a:pPr lvl="0"/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non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dolor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lacinia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A473D2-C803-FA49-9810-2A5572157BD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9413" y="6409708"/>
            <a:ext cx="2521062" cy="141513"/>
          </a:xfrm>
        </p:spPr>
        <p:txBody>
          <a:bodyPr/>
          <a:lstStyle>
            <a:lvl1pPr>
              <a:defRPr sz="800" b="0" i="0" spc="0">
                <a:solidFill>
                  <a:schemeClr val="bg1">
                    <a:lumMod val="65000"/>
                  </a:schemeClr>
                </a:solidFill>
                <a:latin typeface="Graphik Medium" panose="020B0503030202060203" pitchFamily="34" charset="77"/>
              </a:defRPr>
            </a:lvl1pPr>
            <a:lvl2pPr>
              <a:defRPr sz="800" b="0" i="0">
                <a:latin typeface="Graphik" panose="020B0503030202060203" pitchFamily="34" charset="77"/>
              </a:defRPr>
            </a:lvl2pPr>
            <a:lvl3pPr>
              <a:defRPr sz="800" b="0" i="0">
                <a:latin typeface="Graphik" panose="020B0503030202060203" pitchFamily="34" charset="77"/>
              </a:defRPr>
            </a:lvl3pPr>
            <a:lvl4pPr>
              <a:defRPr sz="800" b="0" i="0">
                <a:latin typeface="Graphik" panose="020B0503030202060203" pitchFamily="34" charset="77"/>
              </a:defRPr>
            </a:lvl4pPr>
            <a:lvl5pPr>
              <a:defRPr sz="800" b="0" i="0">
                <a:latin typeface="Graphik" panose="020B0503030202060203" pitchFamily="34" charset="77"/>
              </a:defRPr>
            </a:lvl5pPr>
          </a:lstStyle>
          <a:p>
            <a:pPr lvl="0"/>
            <a:r>
              <a:rPr lang="en-GB"/>
              <a:t>Accenture Development Partnerships</a:t>
            </a:r>
          </a:p>
        </p:txBody>
      </p:sp>
    </p:spTree>
    <p:extLst>
      <p:ext uri="{BB962C8B-B14F-4D97-AF65-F5344CB8AC3E}">
        <p14:creationId xmlns:p14="http://schemas.microsoft.com/office/powerpoint/2010/main" val="2087234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ern="1500" spc="-83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755512"/>
            <a:ext cx="10981267" cy="416941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8780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52" indent="0">
              <a:buNone/>
              <a:defRPr sz="1000"/>
            </a:lvl2pPr>
            <a:lvl3pPr marL="530309" indent="0">
              <a:buNone/>
              <a:defRPr sz="1000"/>
            </a:lvl3pPr>
            <a:lvl4pPr marL="896040" indent="0">
              <a:buNone/>
              <a:defRPr sz="1000"/>
            </a:lvl4pPr>
            <a:lvl5pPr marL="1296725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59774A-71E5-F941-B6C9-6ABEBC3C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709" y="6297783"/>
            <a:ext cx="379678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C8102E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2B07C1-0DE2-7940-93D2-746D0BA7BC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46986" y="6407471"/>
            <a:ext cx="4853049" cy="257257"/>
          </a:xfrm>
        </p:spPr>
        <p:txBody>
          <a:bodyPr/>
          <a:lstStyle>
            <a:lvl1pPr marL="0" indent="0" algn="r">
              <a:buNone/>
              <a:defRPr sz="750" b="1"/>
            </a:lvl1pPr>
          </a:lstStyle>
          <a:p>
            <a:pPr lvl="0"/>
            <a:r>
              <a:rPr lang="en-US"/>
              <a:t>OFFICE OF THE CHIEF MEDICAL OFFICER</a:t>
            </a:r>
          </a:p>
        </p:txBody>
      </p:sp>
    </p:spTree>
    <p:extLst>
      <p:ext uri="{BB962C8B-B14F-4D97-AF65-F5344CB8AC3E}">
        <p14:creationId xmlns:p14="http://schemas.microsoft.com/office/powerpoint/2010/main" val="2790501305"/>
      </p:ext>
    </p:extLst>
  </p:cSld>
  <p:clrMapOvr>
    <a:masterClrMapping/>
  </p:clrMapOvr>
  <p:transition>
    <p:fade/>
  </p:transition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6C86-F0F4-4BC9-8C93-63AB8D39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9896-B735-49E4-9A50-B4E5C2DA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2A72A-E9B0-4616-8ADE-061A7806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3BA4C-A24E-4190-A804-A38D0996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3E78-0145-4D4C-8045-EEECDC54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1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563D-FCE7-4C21-A673-9D352A40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DFF72-CDB7-42BB-802F-EE05AB28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2B41E-3795-4882-A102-A54FD0D9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EAD06-51F0-4214-A0C6-6F9C2705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30C7-1FEB-40C2-B70F-D6FDDB50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91B01-FBFF-42CF-A7D5-BEF189C6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D4805-0A2A-4660-A89B-FDBDD5FF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AEF3-33C3-41AF-992C-C44248A8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EBEA-F84B-4FD9-AEE0-1AEAB98C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D90B4-F99F-4FB8-93FE-C24B82BAA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B3EF4-1A8B-4119-BEAD-D660C573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75810-ABA0-43CF-8DF9-17207239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62A8A-0C75-426C-B0D5-88790807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7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C057-96FB-4413-A1F0-A468A2A8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6E8FE-93B1-4288-9401-F0BA08DB6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29BDD-1327-4922-854E-7BEC821F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373A1-C0E2-4A77-832D-D8861970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D5602-1818-40AA-80C0-BC3FC32B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A5EBC-D540-4199-BC25-DCD89F18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7D34BB-4314-40FA-812F-51EB683E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BD685-8049-4644-93E2-FE977D5B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99574-4D5D-4D29-90D5-51AF545BD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E5D3-745C-4811-81F3-1E7F543C8ADB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86F6A-35D3-41F7-8952-CBE28B4AE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20000-C794-463F-B19E-68C5B2570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4729A-6A96-467A-BB0B-19750FF62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0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713179"/>
            <a:ext cx="10972800" cy="42018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599" y="378458"/>
            <a:ext cx="1014152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9E739D-BE3C-AA46-B87C-E06818EA4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312" y="6219717"/>
            <a:ext cx="4544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974B0CC8-AD87-CF4A-96A8-CC89FDD42FBC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609601" y="6232525"/>
            <a:ext cx="1041399" cy="299403"/>
          </a:xfrm>
          <a:prstGeom prst="rect">
            <a:avLst/>
          </a:prstGeom>
        </p:spPr>
      </p:pic>
    </p:spTree>
    <p:custDataLst>
      <p:tags r:id="rId43"/>
    </p:custDataLst>
    <p:extLst>
      <p:ext uri="{BB962C8B-B14F-4D97-AF65-F5344CB8AC3E}">
        <p14:creationId xmlns:p14="http://schemas.microsoft.com/office/powerpoint/2010/main" val="414419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 baseline="0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286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chemeClr val="tx2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879">
          <p15:clr>
            <a:srgbClr val="F26B43"/>
          </p15:clr>
        </p15:guide>
        <p15:guide id="4" orient="horz" pos="3960">
          <p15:clr>
            <a:srgbClr val="F26B43"/>
          </p15:clr>
        </p15:guide>
        <p15:guide id="5" orient="horz" pos="4044">
          <p15:clr>
            <a:srgbClr val="F26B43"/>
          </p15:clr>
        </p15:guide>
        <p15:guide id="6" pos="384">
          <p15:clr>
            <a:srgbClr val="F26B43"/>
          </p15:clr>
        </p15:guide>
        <p15:guide id="7" pos="7296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1968">
          <p15:clr>
            <a:srgbClr val="F26B43"/>
          </p15:clr>
        </p15:guide>
        <p15:guide id="10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ck4equity/Your-Team-Name" TargetMode="Externa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001bestwp.blogspot.com/2012/12/wallpapers-hq-white-christmas-part-5.html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55217B62-2922-4C69-9354-B6FDACE21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198" b="115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5E428-F25D-46B9-90A4-35ECE69AC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FA5C5-6BE7-494D-B8E0-6F5EA9A79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  <a:ea typeface="+mn-lt"/>
                <a:cs typeface="+mn-lt"/>
              </a:rPr>
              <a:t>David Metzger</a:t>
            </a:r>
            <a:endParaRPr lang="en-US" sz="2800">
              <a:solidFill>
                <a:srgbClr val="FFFFFF"/>
              </a:solidFill>
            </a:endParaRPr>
          </a:p>
          <a:p>
            <a:pPr algn="r"/>
            <a:r>
              <a:rPr lang="en-US" sz="2800">
                <a:solidFill>
                  <a:srgbClr val="FFFFFF"/>
                </a:solidFill>
              </a:rPr>
              <a:t>Anshika Goyal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 Daniel Kim</a:t>
            </a:r>
            <a:endParaRPr lang="en-US" sz="2800">
              <a:solidFill>
                <a:srgbClr val="FFFFFF"/>
              </a:solidFill>
              <a:cs typeface="Calibri"/>
            </a:endParaRPr>
          </a:p>
        </p:txBody>
      </p:sp>
      <p:sp>
        <p:nvSpPr>
          <p:cNvPr id="31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97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FB20F9-FD98-48FA-8EB2-0B0F65C4F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" t="-2026" r="24452" b="15555"/>
          <a:stretch/>
        </p:blipFill>
        <p:spPr>
          <a:xfrm>
            <a:off x="1289304" y="1119310"/>
            <a:ext cx="5829243" cy="89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DC372-294C-4B0F-B825-1F122D52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1" y="4517852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9F01D-3034-4A29-8266-FD6FE203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180" y="2235370"/>
            <a:ext cx="4911361" cy="308520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E46237-8A70-4AEA-962A-082FA1E9D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2"/>
          <a:stretch/>
        </p:blipFill>
        <p:spPr>
          <a:xfrm>
            <a:off x="6081500" y="1382926"/>
            <a:ext cx="5331463" cy="34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A004-373B-49CE-A718-A19825A7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UPLOAD FILES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A746820-9487-4848-AD65-8777B4844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70" y="1814514"/>
            <a:ext cx="3410782" cy="612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60913-C9BD-46B0-AAFB-91C914BDA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46"/>
          <a:stretch/>
        </p:blipFill>
        <p:spPr>
          <a:xfrm>
            <a:off x="4946086" y="2877202"/>
            <a:ext cx="2787624" cy="52575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C3F505-37B3-4719-A0E4-E8A4C5C6E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0" b="1868"/>
          <a:stretch/>
        </p:blipFill>
        <p:spPr>
          <a:xfrm>
            <a:off x="3817098" y="3304192"/>
            <a:ext cx="2088929" cy="21115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287C033-CE19-41C3-AA36-9831B7C2B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74" b="6486"/>
          <a:stretch/>
        </p:blipFill>
        <p:spPr>
          <a:xfrm>
            <a:off x="6594752" y="3343755"/>
            <a:ext cx="2423737" cy="1016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89164-45B3-40B5-BDA9-D523906B4D86}"/>
              </a:ext>
            </a:extLst>
          </p:cNvPr>
          <p:cNvCxnSpPr>
            <a:cxnSpLocks/>
          </p:cNvCxnSpPr>
          <p:nvPr/>
        </p:nvCxnSpPr>
        <p:spPr>
          <a:xfrm>
            <a:off x="4589253" y="2339235"/>
            <a:ext cx="546018" cy="566339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EE05-FFB0-44BA-9919-7A918279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RECORD YOUR MEETING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A1D27-6695-4D37-A946-91B39075F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"/>
          <a:stretch/>
        </p:blipFill>
        <p:spPr>
          <a:xfrm>
            <a:off x="2184625" y="5799623"/>
            <a:ext cx="5975964" cy="721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B9B1C6-628C-459E-89A3-36478EA40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0" t="2963" r="7042" b="3003"/>
          <a:stretch/>
        </p:blipFill>
        <p:spPr>
          <a:xfrm>
            <a:off x="2596550" y="1475117"/>
            <a:ext cx="2208363" cy="3907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ECAD0-0236-454F-805E-FA6F405B4BEB}"/>
              </a:ext>
            </a:extLst>
          </p:cNvPr>
          <p:cNvCxnSpPr>
            <a:cxnSpLocks/>
          </p:cNvCxnSpPr>
          <p:nvPr/>
        </p:nvCxnSpPr>
        <p:spPr>
          <a:xfrm flipH="1" flipV="1">
            <a:off x="4028536" y="5489073"/>
            <a:ext cx="655609" cy="420023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F892EFC-2BBE-464B-BE5F-9BD79E334B6A}"/>
              </a:ext>
            </a:extLst>
          </p:cNvPr>
          <p:cNvSpPr/>
          <p:nvPr/>
        </p:nvSpPr>
        <p:spPr>
          <a:xfrm>
            <a:off x="2320499" y="4666892"/>
            <a:ext cx="2294626" cy="405441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972A93-E530-4659-8129-569F048CA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607" y="3095625"/>
            <a:ext cx="657225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11498 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1238FD7-BB86-41D9-BEC9-4C5EE08D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909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1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0ADB7-6138-47B2-AE0B-6CCEAF6B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759" y="2764132"/>
            <a:ext cx="5672852" cy="1137111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What is GitHub?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C7917-6C20-47E2-BCDD-92D5EF78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r="5831" b="31534"/>
          <a:stretch/>
        </p:blipFill>
        <p:spPr>
          <a:xfrm>
            <a:off x="3317131" y="2049638"/>
            <a:ext cx="5701522" cy="152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B8A54A-ADC7-42C8-851C-778AE9AF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315" y="4154652"/>
            <a:ext cx="7745969" cy="140822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900" b="1" dirty="0">
                <a:latin typeface="Segoe UI" panose="020B0502040204020203" pitchFamily="34" charset="0"/>
                <a:cs typeface="Segoe UI" panose="020B0502040204020203" pitchFamily="34" charset="0"/>
              </a:rPr>
              <a:t>It’s an online “code storage”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It can keep track of changes in files so you can revert back to a previously committed (saved) file</a:t>
            </a:r>
            <a:endParaRPr lang="en-US" sz="1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634CCA-107D-4688-B372-81FBC5D25454}"/>
              </a:ext>
            </a:extLst>
          </p:cNvPr>
          <p:cNvSpPr txBox="1">
            <a:spLocks/>
          </p:cNvSpPr>
          <p:nvPr/>
        </p:nvSpPr>
        <p:spPr>
          <a:xfrm>
            <a:off x="1167385" y="673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Sign up at: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59CDF00-9F42-422D-9DEB-BB0D6A606ECE}"/>
              </a:ext>
            </a:extLst>
          </p:cNvPr>
          <p:cNvSpPr txBox="1">
            <a:spLocks/>
          </p:cNvSpPr>
          <p:nvPr/>
        </p:nvSpPr>
        <p:spPr>
          <a:xfrm>
            <a:off x="836499" y="50322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Pass along your ids to the organizers</a:t>
            </a:r>
          </a:p>
        </p:txBody>
      </p:sp>
    </p:spTree>
    <p:extLst>
      <p:ext uri="{BB962C8B-B14F-4D97-AF65-F5344CB8AC3E}">
        <p14:creationId xmlns:p14="http://schemas.microsoft.com/office/powerpoint/2010/main" val="314985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4" grpId="0" uiExpand="1" build="p"/>
      <p:bldP spid="13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C027-AC60-4E8C-8568-0457730230A9}"/>
              </a:ext>
            </a:extLst>
          </p:cNvPr>
          <p:cNvSpPr txBox="1"/>
          <p:nvPr/>
        </p:nvSpPr>
        <p:spPr>
          <a:xfrm>
            <a:off x="537663" y="2357719"/>
            <a:ext cx="396598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hlinkClick r:id="rId2"/>
              </a:rPr>
              <a:t>https://desktop.github.com/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AB4FB-D8E9-4126-9C23-3E629E45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312" y="1860744"/>
            <a:ext cx="5619557" cy="355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9D383-FD20-47EA-964A-4262A63D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645" y="1532304"/>
            <a:ext cx="6122690" cy="4212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1B488-4E26-40E2-93A9-0A399E2ABBAA}"/>
              </a:ext>
            </a:extLst>
          </p:cNvPr>
          <p:cNvSpPr txBox="1"/>
          <p:nvPr/>
        </p:nvSpPr>
        <p:spPr>
          <a:xfrm>
            <a:off x="552021" y="3674611"/>
            <a:ext cx="396598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Clone Repo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hlinkClick r:id="rId5"/>
              </a:rPr>
              <a:t>https://github.com/hack4equity/Your-Team-Name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272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6098D-7593-4614-A507-2D41FC6E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9396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Picture 93" descr="Background pattern&#10;&#10;Description automatically generated">
            <a:extLst>
              <a:ext uri="{FF2B5EF4-FFF2-40B4-BE49-F238E27FC236}">
                <a16:creationId xmlns:a16="http://schemas.microsoft.com/office/drawing/2014/main" id="{8FC9DEFC-A156-42B2-8EB6-04EA8537B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135" r="3131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92" name="Picture 92" descr="Free picture: high, building, architecture, light ...">
            <a:extLst>
              <a:ext uri="{FF2B5EF4-FFF2-40B4-BE49-F238E27FC236}">
                <a16:creationId xmlns:a16="http://schemas.microsoft.com/office/drawing/2014/main" id="{7530EEBA-E951-4AFB-95F8-ADAABB0CC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28" r="21838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ame 11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76098D-7593-4614-A507-2D41FC6E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1708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4314B5-6F8F-4804-80FD-6764084D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20" y="518351"/>
            <a:ext cx="7527148" cy="19221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02F597-1E72-47B3-BAB3-7E4A0904166A}"/>
              </a:ext>
            </a:extLst>
          </p:cNvPr>
          <p:cNvSpPr/>
          <p:nvPr/>
        </p:nvSpPr>
        <p:spPr>
          <a:xfrm>
            <a:off x="5086559" y="1611272"/>
            <a:ext cx="2294626" cy="687381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B882C1-DE95-4A81-8095-6ED7E7BC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0" y="685981"/>
            <a:ext cx="6804660" cy="54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B2D552-9D9F-4E58-82DC-1F949B41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25" y="818727"/>
            <a:ext cx="4417989" cy="5220545"/>
          </a:xfrm>
          <a:prstGeom prst="rect">
            <a:avLst/>
          </a:prstGeom>
          <a:ln>
            <a:noFill/>
          </a:ln>
        </p:spPr>
      </p:pic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DC265-4063-41FC-9493-A9C8F6B59E17}"/>
              </a:ext>
            </a:extLst>
          </p:cNvPr>
          <p:cNvSpPr txBox="1"/>
          <p:nvPr/>
        </p:nvSpPr>
        <p:spPr>
          <a:xfrm>
            <a:off x="7437120" y="3329940"/>
            <a:ext cx="320802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Username / UPN  &amp; Password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Calibri"/>
              </a:rPr>
              <a:t>Provided by the Lab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C027-AC60-4E8C-8568-0457730230A9}"/>
              </a:ext>
            </a:extLst>
          </p:cNvPr>
          <p:cNvSpPr txBox="1"/>
          <p:nvPr/>
        </p:nvSpPr>
        <p:spPr>
          <a:xfrm>
            <a:off x="7437120" y="1981200"/>
            <a:ext cx="27432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portal.azure.com</a:t>
            </a:r>
          </a:p>
        </p:txBody>
      </p:sp>
    </p:spTree>
    <p:extLst>
      <p:ext uri="{BB962C8B-B14F-4D97-AF65-F5344CB8AC3E}">
        <p14:creationId xmlns:p14="http://schemas.microsoft.com/office/powerpoint/2010/main" val="31440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67645E-C300-4D69-9DF6-39D29EB6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34622"/>
            <a:ext cx="10141527" cy="61555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D1312-D0DF-496E-A52F-13206F4DFED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r" defTabSz="51117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8102E"/>
                </a:solidFill>
                <a:effectLst/>
                <a:uLnTx/>
                <a:uFillTx/>
                <a:latin typeface="Arial"/>
              </a:rPr>
              <a:pPr marL="0" marR="0" lvl="0" indent="0" algn="r" defTabSz="511175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C8102E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D32FEDC-40EE-48A1-ADB6-58B9A5515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190245"/>
              </p:ext>
            </p:extLst>
          </p:nvPr>
        </p:nvGraphicFramePr>
        <p:xfrm>
          <a:off x="609599" y="995435"/>
          <a:ext cx="10653013" cy="47061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46081">
                  <a:extLst>
                    <a:ext uri="{9D8B030D-6E8A-4147-A177-3AD203B41FA5}">
                      <a16:colId xmlns:a16="http://schemas.microsoft.com/office/drawing/2014/main" val="801925665"/>
                    </a:ext>
                  </a:extLst>
                </a:gridCol>
                <a:gridCol w="3989916">
                  <a:extLst>
                    <a:ext uri="{9D8B030D-6E8A-4147-A177-3AD203B41FA5}">
                      <a16:colId xmlns:a16="http://schemas.microsoft.com/office/drawing/2014/main" val="2049741158"/>
                    </a:ext>
                  </a:extLst>
                </a:gridCol>
                <a:gridCol w="2017016">
                  <a:extLst>
                    <a:ext uri="{9D8B030D-6E8A-4147-A177-3AD203B41FA5}">
                      <a16:colId xmlns:a16="http://schemas.microsoft.com/office/drawing/2014/main" val="3159388084"/>
                    </a:ext>
                  </a:extLst>
                </a:gridCol>
              </a:tblGrid>
              <a:tr h="766098">
                <a:tc>
                  <a:txBody>
                    <a:bodyPr/>
                    <a:lstStyle/>
                    <a:p>
                      <a:r>
                        <a:rPr lang="en-US" sz="18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Duration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16658"/>
                  </a:ext>
                </a:extLst>
              </a:tr>
              <a:tr h="882550">
                <a:tc>
                  <a:txBody>
                    <a:bodyPr/>
                    <a:lstStyle/>
                    <a:p>
                      <a:pPr marL="0" marR="0" lvl="0" indent="0" algn="l" defTabSz="28803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Welcome and 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Metzger</a:t>
                      </a:r>
                    </a:p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Anshika Goyal</a:t>
                      </a:r>
                    </a:p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Daniel Kim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125823"/>
                  </a:ext>
                </a:extLst>
              </a:tr>
              <a:tr h="759174">
                <a:tc>
                  <a:txBody>
                    <a:bodyPr/>
                    <a:lstStyle/>
                    <a:p>
                      <a:r>
                        <a:rPr lang="en-US" sz="1600"/>
                        <a:t>How to collaborate using Microsoft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Metzger</a:t>
                      </a:r>
                    </a:p>
                    <a:p>
                      <a:pPr lvl="0"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Anshika Goyal</a:t>
                      </a:r>
                      <a:endParaRPr 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41808"/>
                  </a:ext>
                </a:extLst>
              </a:tr>
              <a:tr h="766098">
                <a:tc>
                  <a:txBody>
                    <a:bodyPr/>
                    <a:lstStyle/>
                    <a:p>
                      <a:r>
                        <a:rPr lang="en-US" sz="1600"/>
                        <a:t>How to use 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Daniel Kim</a:t>
                      </a:r>
                      <a:endParaRPr 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99004"/>
                  </a:ext>
                </a:extLst>
              </a:tr>
              <a:tr h="766098">
                <a:tc>
                  <a:txBody>
                    <a:bodyPr/>
                    <a:lstStyle/>
                    <a:p>
                      <a:r>
                        <a:rPr lang="en-US" sz="1600"/>
                        <a:t>How to get access to Lab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Daniel Kim</a:t>
                      </a:r>
                      <a:endParaRPr lang="en-US" sz="16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14926"/>
                  </a:ext>
                </a:extLst>
              </a:tr>
              <a:tr h="766098">
                <a:tc>
                  <a:txBody>
                    <a:bodyPr/>
                    <a:lstStyle/>
                    <a:p>
                      <a:r>
                        <a:rPr lang="en-US" sz="1600"/>
                        <a:t>Recap and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84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0213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12422-4BA5-4230-93BE-46DC43E8EB6E}"/>
              </a:ext>
            </a:extLst>
          </p:cNvPr>
          <p:cNvSpPr txBox="1"/>
          <p:nvPr/>
        </p:nvSpPr>
        <p:spPr>
          <a:xfrm>
            <a:off x="1436078" y="2975073"/>
            <a:ext cx="3888528" cy="1197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office.com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2FE5D1E-4A64-4073-AA9F-2B05DC56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1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D0779-5EDF-4883-9C86-9AB75A839F12}"/>
              </a:ext>
            </a:extLst>
          </p:cNvPr>
          <p:cNvSpPr txBox="1"/>
          <p:nvPr/>
        </p:nvSpPr>
        <p:spPr>
          <a:xfrm>
            <a:off x="8667329" y="341366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apps.powerapps.com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102A9B7-17DC-43A5-AA76-8D72AA67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00" y="1112210"/>
            <a:ext cx="7761972" cy="468997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58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0611E-80F9-43D0-AB19-77368F3B0F6E}"/>
              </a:ext>
            </a:extLst>
          </p:cNvPr>
          <p:cNvSpPr txBox="1"/>
          <p:nvPr/>
        </p:nvSpPr>
        <p:spPr>
          <a:xfrm>
            <a:off x="574889" y="3040281"/>
            <a:ext cx="4008384" cy="18336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Go to: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flow.microsoft.com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9119009-E4EC-4528-9DE6-9F416162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40" y="1167472"/>
            <a:ext cx="7015212" cy="474709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000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76098D-7593-4614-A507-2D41FC6E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920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A3E433-11E8-3247-838F-A24565EC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" y="178763"/>
            <a:ext cx="10141527" cy="430887"/>
          </a:xfrm>
        </p:spPr>
        <p:txBody>
          <a:bodyPr>
            <a:normAutofit fontScale="90000"/>
          </a:bodyPr>
          <a:lstStyle/>
          <a:p>
            <a:r>
              <a:rPr lang="en-US" sz="2800">
                <a:latin typeface="Segoe UI"/>
                <a:ea typeface="Arial Unicode MS"/>
                <a:cs typeface="Arial Unicode MS"/>
              </a:rPr>
              <a:t>Hack4EquityGA is Brought to You By</a:t>
            </a:r>
            <a:endParaRPr lang="en-US" sz="2800">
              <a:latin typeface="Segoe U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AADD1-1E95-FC45-9CBB-D759AC5731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16501-AAE5-214E-B100-00C3DC5F5E3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C8102E"/>
                </a:solidFill>
                <a:effectLst/>
                <a:uLnTx/>
                <a:uFillTx/>
                <a:latin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C8102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B13F88-B359-1E45-8F9A-B0A4795DCA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149835" y="1187664"/>
            <a:ext cx="7264400" cy="529187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>
                <a:latin typeface="Calibri"/>
                <a:ea typeface="Arial Unicode MS"/>
                <a:cs typeface="Arial Unicode MS"/>
              </a:rPr>
              <a:t>Role</a:t>
            </a:r>
            <a:r>
              <a:rPr lang="en-US" sz="1600" b="1">
                <a:ea typeface="Arial Unicode MS"/>
                <a:cs typeface="Arial Unicode MS"/>
              </a:rPr>
              <a:t>:</a:t>
            </a:r>
            <a:r>
              <a:rPr lang="en-US" sz="1600">
                <a:ea typeface="Arial Unicode MS"/>
                <a:cs typeface="Arial Unicode MS"/>
              </a:rPr>
              <a:t>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Experienced in Hackathon development, </a:t>
            </a:r>
            <a:r>
              <a:rPr lang="en-US" sz="1600" b="1">
                <a:solidFill>
                  <a:srgbClr val="8900C5"/>
                </a:solidFill>
                <a:latin typeface="Calibri"/>
                <a:ea typeface="Arial Unicode MS"/>
                <a:cs typeface="Arial Unicode MS"/>
              </a:rPr>
              <a:t>Accenture</a:t>
            </a:r>
            <a:r>
              <a:rPr lang="en-US" sz="1600" b="1">
                <a:solidFill>
                  <a:schemeClr val="accent6"/>
                </a:solidFill>
                <a:latin typeface="Calibri"/>
                <a:ea typeface="Arial Unicode MS"/>
                <a:cs typeface="Arial Unicode MS"/>
              </a:rPr>
              <a:t>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brings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strategic organization, structure and focus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to broad team goals. Accenture is a Global Fortune 500 company committed to driving change. 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>
              <a:latin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>
                <a:latin typeface="Calibri"/>
                <a:ea typeface="Arial Unicode MS"/>
                <a:cs typeface="Arial Unicode MS"/>
              </a:rPr>
              <a:t>Role: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</a:t>
            </a:r>
            <a:r>
              <a:rPr lang="en-US" sz="1600" b="1">
                <a:solidFill>
                  <a:srgbClr val="5A2A82"/>
                </a:solidFill>
                <a:latin typeface="Calibri"/>
                <a:ea typeface="Arial Unicode MS"/>
                <a:cs typeface="Arial Unicode MS"/>
              </a:rPr>
              <a:t>Healthy Mothers, Healthy Babies Coalition of Georgia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improves access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to prenatal and preventive healthcare for thousands of women, children and families in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Georgia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through direct service, collaborative advocacy and community education. They bring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extensive local context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. 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>
              <a:latin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latin typeface="Calibri"/>
              <a:ea typeface="Arial Unicode MS"/>
              <a:cs typeface="Arial Unicode M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>
                <a:latin typeface="Calibri"/>
                <a:ea typeface="Arial Unicode MS"/>
                <a:cs typeface="Arial Unicode MS"/>
              </a:rPr>
              <a:t>Role: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</a:t>
            </a:r>
            <a:r>
              <a:rPr lang="en-US" sz="1600" b="1">
                <a:solidFill>
                  <a:srgbClr val="7FBA00"/>
                </a:solidFill>
                <a:latin typeface="Calibri"/>
                <a:ea typeface="Arial Unicode MS"/>
                <a:cs typeface="Arial Unicode MS"/>
              </a:rPr>
              <a:t>Microsoft</a:t>
            </a:r>
            <a:r>
              <a:rPr lang="en-US" sz="1600" b="1">
                <a:solidFill>
                  <a:srgbClr val="00B050"/>
                </a:solidFill>
                <a:latin typeface="Calibri"/>
                <a:ea typeface="Arial Unicode MS"/>
                <a:cs typeface="Arial Unicode MS"/>
              </a:rPr>
              <a:t>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is a technology company that produces software and computers. They are building the "sandbox" for creation and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guide technology development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latin typeface="Calibri"/>
              <a:ea typeface="Arial Unicode MS"/>
              <a:cs typeface="Arial Unicode MS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latin typeface="Calibri"/>
              <a:ea typeface="Arial Unicode MS"/>
              <a:cs typeface="Arial Unicode M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>
                <a:latin typeface="Calibri"/>
                <a:ea typeface="Arial Unicode MS"/>
                <a:cs typeface="Arial Unicode MS"/>
              </a:rPr>
              <a:t>Role: 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Conceived the Hack4Health and bringing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expert scientific knowledge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to bear on Black maternal health equity. Additionally, </a:t>
            </a:r>
            <a:r>
              <a:rPr lang="en-US" sz="1600" b="1">
                <a:solidFill>
                  <a:schemeClr val="accent1"/>
                </a:solidFill>
                <a:latin typeface="Calibri"/>
                <a:ea typeface="Arial Unicode MS"/>
                <a:cs typeface="Arial Unicode MS"/>
              </a:rPr>
              <a:t>J&amp;J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has </a:t>
            </a:r>
            <a:r>
              <a:rPr lang="en-US" sz="1600" b="1">
                <a:latin typeface="Calibri"/>
                <a:ea typeface="Arial Unicode MS"/>
                <a:cs typeface="Arial Unicode MS"/>
              </a:rPr>
              <a:t>significant collaborations in Georgia</a:t>
            </a:r>
            <a:r>
              <a:rPr lang="en-US" sz="1600">
                <a:latin typeface="Calibri"/>
                <a:ea typeface="Arial Unicode MS"/>
                <a:cs typeface="Arial Unicode MS"/>
              </a:rPr>
              <a:t> evidenced by relationships with both academic and community organizations.</a:t>
            </a:r>
            <a:endParaRPr lang="en-US" sz="1600"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623BE2-0F4A-7347-81C6-37393D25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37530" y="3617203"/>
            <a:ext cx="2227385" cy="64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2B94A-8385-064B-A3AF-ADA9EBCA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3053" y="2348861"/>
            <a:ext cx="2286000" cy="653923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C9C80AFE-C2D5-8249-9F84-4CE2167CD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30" y="1115687"/>
            <a:ext cx="2157047" cy="5953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9F32B-818D-714B-9F90-77C669FC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08223" y="4680391"/>
            <a:ext cx="2286000" cy="6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34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0A3533E-BB98-4B47-972E-A31762865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" t="-428" r="-1142" b="22970"/>
          <a:stretch/>
        </p:blipFill>
        <p:spPr>
          <a:xfrm>
            <a:off x="4342062" y="1105187"/>
            <a:ext cx="3311518" cy="4823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B01C4A-226F-444E-B483-158E3641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58" y="2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Segoe UI" panose="020B0502040204020203" pitchFamily="34" charset="0"/>
                <a:cs typeface="Segoe UI" panose="020B0502040204020203" pitchFamily="34" charset="0"/>
              </a:rPr>
              <a:t>Mastering the Teams Channels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D62F6E-3C18-45AF-9E1C-EEEB73294DC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104124" y="2381554"/>
            <a:ext cx="1241128" cy="517972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3BC3F7-0E1B-49DB-A945-C6105FE7FB7B}"/>
              </a:ext>
            </a:extLst>
          </p:cNvPr>
          <p:cNvSpPr txBox="1">
            <a:spLocks noChangeAspect="1"/>
          </p:cNvSpPr>
          <p:nvPr/>
        </p:nvSpPr>
        <p:spPr>
          <a:xfrm>
            <a:off x="1634112" y="2150721"/>
            <a:ext cx="3470012" cy="461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Announcements - </a:t>
            </a:r>
            <a:r>
              <a:rPr lang="en-US" sz="1200" b="0" i="0">
                <a:effectLst/>
              </a:rPr>
              <a:t>check here regularly for important updates related to the event.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363E3-4996-4099-A719-0677CD01B2C0}"/>
              </a:ext>
            </a:extLst>
          </p:cNvPr>
          <p:cNvSpPr txBox="1"/>
          <p:nvPr/>
        </p:nvSpPr>
        <p:spPr>
          <a:xfrm>
            <a:off x="9449128" y="3616784"/>
            <a:ext cx="2541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Introduce Yourself -</a:t>
            </a:r>
            <a:r>
              <a:rPr lang="en-US" sz="1200"/>
              <a:t> </a:t>
            </a:r>
            <a:r>
              <a:rPr lang="en-US" sz="1200" b="0" i="0">
                <a:effectLst/>
                <a:latin typeface="Calibri" panose="020F0502020204030204" pitchFamily="34" charset="0"/>
              </a:rPr>
              <a:t>Take a minute to introduce yourself (background and skillsets, </a:t>
            </a:r>
            <a:r>
              <a:rPr lang="en-US" sz="1200" b="0" i="0" err="1">
                <a:effectLst/>
                <a:latin typeface="Calibri" panose="020F0502020204030204" pitchFamily="34" charset="0"/>
              </a:rPr>
              <a:t>etc</a:t>
            </a:r>
            <a:r>
              <a:rPr lang="en-US" sz="1200" b="0" i="0">
                <a:effectLst/>
                <a:latin typeface="Calibri" panose="020F0502020204030204" pitchFamily="34" charset="0"/>
              </a:rPr>
              <a:t>) and share a fun fact about yourself!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D3D81-257E-41CB-87B0-FA684DFCA28E}"/>
              </a:ext>
            </a:extLst>
          </p:cNvPr>
          <p:cNvSpPr txBox="1"/>
          <p:nvPr/>
        </p:nvSpPr>
        <p:spPr>
          <a:xfrm>
            <a:off x="9347660" y="2573357"/>
            <a:ext cx="230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Coaching Support -</a:t>
            </a:r>
            <a:r>
              <a:rPr lang="en-US" sz="1200" b="1"/>
              <a:t> </a:t>
            </a:r>
            <a:r>
              <a:rPr lang="en-US" sz="1200" b="0" i="0">
                <a:effectLst/>
              </a:rPr>
              <a:t>Connect to coaches for technical questions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31766-2FAC-4175-AA38-7EF37B1ECE08}"/>
              </a:ext>
            </a:extLst>
          </p:cNvPr>
          <p:cNvSpPr txBox="1"/>
          <p:nvPr/>
        </p:nvSpPr>
        <p:spPr>
          <a:xfrm>
            <a:off x="1780136" y="5288623"/>
            <a:ext cx="270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Main Stage for Tracks</a:t>
            </a:r>
            <a:r>
              <a:rPr lang="en-US" sz="1200" b="1"/>
              <a:t> - </a:t>
            </a:r>
            <a:r>
              <a:rPr lang="en-US" sz="1200" b="0" i="0">
                <a:effectLst/>
              </a:rPr>
              <a:t>Join one of the channels corresponding to your track.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1F38D-BB7D-4AB5-A94F-C5D966852B40}"/>
              </a:ext>
            </a:extLst>
          </p:cNvPr>
          <p:cNvSpPr txBox="1"/>
          <p:nvPr/>
        </p:nvSpPr>
        <p:spPr>
          <a:xfrm>
            <a:off x="1699147" y="3943506"/>
            <a:ext cx="305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Team Formation -</a:t>
            </a:r>
            <a:r>
              <a:rPr lang="en-US" sz="1200"/>
              <a:t> </a:t>
            </a:r>
            <a:r>
              <a:rPr lang="en-US" sz="1200" b="0" i="0">
                <a:effectLst/>
                <a:latin typeface="Calibri" panose="020F0502020204030204" pitchFamily="34" charset="0"/>
              </a:rPr>
              <a:t>Post a summary of your idea and/or skills to look for members or join a team.</a:t>
            </a:r>
            <a:endParaRPr lang="en-US" sz="1200" b="0" i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C8361B-C770-4C63-A789-F9FB5C8ED5CF}"/>
              </a:ext>
            </a:extLst>
          </p:cNvPr>
          <p:cNvSpPr txBox="1">
            <a:spLocks noChangeAspect="1"/>
          </p:cNvSpPr>
          <p:nvPr/>
        </p:nvSpPr>
        <p:spPr>
          <a:xfrm>
            <a:off x="1566101" y="3094652"/>
            <a:ext cx="3470011" cy="461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H4E Support - </a:t>
            </a:r>
            <a:r>
              <a:rPr lang="en-US" sz="1200" b="0" i="0">
                <a:effectLst/>
                <a:latin typeface="Calibri" panose="020F0502020204030204" pitchFamily="34" charset="0"/>
              </a:rPr>
              <a:t>Post any questions you have about the event or general inquiries.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3F39AC-FF27-4C92-A32E-6124E50ECAF4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5036112" y="3325485"/>
            <a:ext cx="1212925" cy="56307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6060E4-B9E8-4DE3-B6EA-78A0FB8A8E59}"/>
              </a:ext>
            </a:extLst>
          </p:cNvPr>
          <p:cNvSpPr txBox="1"/>
          <p:nvPr/>
        </p:nvSpPr>
        <p:spPr>
          <a:xfrm>
            <a:off x="9378831" y="4703442"/>
            <a:ext cx="270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5"/>
                </a:solidFill>
              </a:rPr>
              <a:t>Teams - </a:t>
            </a:r>
            <a:r>
              <a:rPr lang="en-US" sz="1200" b="0" i="0">
                <a:effectLst/>
              </a:rPr>
              <a:t>Join one of the channels corresponding to your Team number.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6C4187-E5B7-42B5-B889-14B4AF265B8C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749360" y="3867579"/>
            <a:ext cx="1499677" cy="399093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939FF9-41BF-464B-8339-999C44D2653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486011" y="4221530"/>
            <a:ext cx="1769620" cy="1297926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B25983-64C3-4484-98CF-D54067207BD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718797" y="2804190"/>
            <a:ext cx="1628863" cy="366328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4A31D2-4B6F-4BEC-A1EE-838652CBBFA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718797" y="3616784"/>
            <a:ext cx="1730331" cy="415499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080CA9-E5AA-4688-A135-11137B5EC526}"/>
              </a:ext>
            </a:extLst>
          </p:cNvPr>
          <p:cNvCxnSpPr>
            <a:cxnSpLocks/>
          </p:cNvCxnSpPr>
          <p:nvPr/>
        </p:nvCxnSpPr>
        <p:spPr>
          <a:xfrm>
            <a:off x="7825339" y="4873737"/>
            <a:ext cx="1461931" cy="60538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1B582C2-2BE0-44BC-8B37-4B2443148BD1}"/>
              </a:ext>
            </a:extLst>
          </p:cNvPr>
          <p:cNvSpPr/>
          <p:nvPr/>
        </p:nvSpPr>
        <p:spPr>
          <a:xfrm>
            <a:off x="7402737" y="4394601"/>
            <a:ext cx="235937" cy="924604"/>
          </a:xfrm>
          <a:prstGeom prst="righ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40BB2263-0C01-4C1E-8074-3D790E8F7E91}"/>
              </a:ext>
            </a:extLst>
          </p:cNvPr>
          <p:cNvSpPr/>
          <p:nvPr/>
        </p:nvSpPr>
        <p:spPr>
          <a:xfrm>
            <a:off x="6318201" y="3955857"/>
            <a:ext cx="135537" cy="437744"/>
          </a:xfrm>
          <a:prstGeom prst="leftBrac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F6762A-E3BF-45F0-8C20-C7D12380BA62}"/>
              </a:ext>
            </a:extLst>
          </p:cNvPr>
          <p:cNvSpPr txBox="1">
            <a:spLocks noChangeAspect="1"/>
          </p:cNvSpPr>
          <p:nvPr/>
        </p:nvSpPr>
        <p:spPr>
          <a:xfrm>
            <a:off x="8179021" y="450155"/>
            <a:ext cx="3470012" cy="92333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EE0000"/>
                </a:solidFill>
              </a:rPr>
              <a:t>Make sure you have been added to the Hack4Equity Team on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6746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10013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2" grpId="0"/>
      <p:bldP spid="28" grpId="0" animBg="1"/>
      <p:bldP spid="30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DE70-32D5-4060-9815-BA3FD0F1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/>
                <a:cs typeface="Segoe UI"/>
              </a:rPr>
              <a:t>How to interact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E75F2F-893D-4032-90C0-57F7EDF6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40" y="1634836"/>
            <a:ext cx="7325410" cy="41217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DDE1E7-4390-48E9-A1D8-4B4434E6941B}"/>
              </a:ext>
            </a:extLst>
          </p:cNvPr>
          <p:cNvSpPr/>
          <p:nvPr/>
        </p:nvSpPr>
        <p:spPr>
          <a:xfrm>
            <a:off x="2870392" y="5223164"/>
            <a:ext cx="1967113" cy="644237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67113"/>
                      <a:gd name="connsiteY0" fmla="*/ 536625 h 1073249"/>
                      <a:gd name="connsiteX1" fmla="*/ 983557 w 1967113"/>
                      <a:gd name="connsiteY1" fmla="*/ 0 h 1073249"/>
                      <a:gd name="connsiteX2" fmla="*/ 1967114 w 1967113"/>
                      <a:gd name="connsiteY2" fmla="*/ 536625 h 1073249"/>
                      <a:gd name="connsiteX3" fmla="*/ 983557 w 1967113"/>
                      <a:gd name="connsiteY3" fmla="*/ 1073250 h 1073249"/>
                      <a:gd name="connsiteX4" fmla="*/ 0 w 1967113"/>
                      <a:gd name="connsiteY4" fmla="*/ 536625 h 1073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7113" h="1073249" extrusionOk="0">
                        <a:moveTo>
                          <a:pt x="0" y="536625"/>
                        </a:moveTo>
                        <a:cubicBezTo>
                          <a:pt x="-91193" y="184005"/>
                          <a:pt x="341007" y="37286"/>
                          <a:pt x="983557" y="0"/>
                        </a:cubicBezTo>
                        <a:cubicBezTo>
                          <a:pt x="1547501" y="4366"/>
                          <a:pt x="1956026" y="240608"/>
                          <a:pt x="1967114" y="536625"/>
                        </a:cubicBezTo>
                        <a:cubicBezTo>
                          <a:pt x="1902135" y="896451"/>
                          <a:pt x="1515781" y="1133942"/>
                          <a:pt x="983557" y="1073250"/>
                        </a:cubicBezTo>
                        <a:cubicBezTo>
                          <a:pt x="390005" y="1045704"/>
                          <a:pt x="70993" y="866916"/>
                          <a:pt x="0" y="5366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1F217-1828-44D4-B307-BABC0E091D36}"/>
              </a:ext>
            </a:extLst>
          </p:cNvPr>
          <p:cNvSpPr txBox="1"/>
          <p:nvPr/>
        </p:nvSpPr>
        <p:spPr>
          <a:xfrm>
            <a:off x="2360774" y="6213559"/>
            <a:ext cx="225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Start a new conversation thread</a:t>
            </a:r>
            <a:endParaRPr lang="en-US" sz="1200" b="0" i="0" dirty="0">
              <a:effectLst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268053-854E-4018-8989-C6858D2F598B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3597088" y="5867401"/>
            <a:ext cx="256861" cy="338417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5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DC25BF-5BF6-42AC-8007-52ED61910E1F}"/>
              </a:ext>
            </a:extLst>
          </p:cNvPr>
          <p:cNvCxnSpPr>
            <a:cxnSpLocks/>
          </p:cNvCxnSpPr>
          <p:nvPr/>
        </p:nvCxnSpPr>
        <p:spPr>
          <a:xfrm flipH="1">
            <a:off x="1579418" y="2382983"/>
            <a:ext cx="1353204" cy="40178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91D8E2-BB74-488A-AC1F-629B963BD14C}"/>
              </a:ext>
            </a:extLst>
          </p:cNvPr>
          <p:cNvCxnSpPr>
            <a:cxnSpLocks/>
          </p:cNvCxnSpPr>
          <p:nvPr/>
        </p:nvCxnSpPr>
        <p:spPr>
          <a:xfrm flipH="1" flipV="1">
            <a:off x="1579418" y="3103419"/>
            <a:ext cx="1332178" cy="8659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74EAB4-C706-4125-A1D9-BDD8A29DA772}"/>
              </a:ext>
            </a:extLst>
          </p:cNvPr>
          <p:cNvSpPr txBox="1"/>
          <p:nvPr/>
        </p:nvSpPr>
        <p:spPr>
          <a:xfrm>
            <a:off x="461810" y="2679055"/>
            <a:ext cx="225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Threads</a:t>
            </a:r>
            <a:endParaRPr lang="en-US" sz="2400" b="0" i="0" dirty="0">
              <a:effectLst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9C2F1D-D981-4488-85E6-769FCA2EBE0D}"/>
              </a:ext>
            </a:extLst>
          </p:cNvPr>
          <p:cNvSpPr/>
          <p:nvPr/>
        </p:nvSpPr>
        <p:spPr>
          <a:xfrm>
            <a:off x="2972273" y="4822298"/>
            <a:ext cx="1032431" cy="344736"/>
          </a:xfrm>
          <a:prstGeom prst="ellipse">
            <a:avLst/>
          </a:prstGeom>
          <a:noFill/>
          <a:ln w="38100" cmpd="sng">
            <a:solidFill>
              <a:schemeClr val="accent2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67113"/>
                      <a:gd name="connsiteY0" fmla="*/ 536625 h 1073249"/>
                      <a:gd name="connsiteX1" fmla="*/ 983557 w 1967113"/>
                      <a:gd name="connsiteY1" fmla="*/ 0 h 1073249"/>
                      <a:gd name="connsiteX2" fmla="*/ 1967114 w 1967113"/>
                      <a:gd name="connsiteY2" fmla="*/ 536625 h 1073249"/>
                      <a:gd name="connsiteX3" fmla="*/ 983557 w 1967113"/>
                      <a:gd name="connsiteY3" fmla="*/ 1073250 h 1073249"/>
                      <a:gd name="connsiteX4" fmla="*/ 0 w 1967113"/>
                      <a:gd name="connsiteY4" fmla="*/ 536625 h 1073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7113" h="1073249" extrusionOk="0">
                        <a:moveTo>
                          <a:pt x="0" y="536625"/>
                        </a:moveTo>
                        <a:cubicBezTo>
                          <a:pt x="-91193" y="184005"/>
                          <a:pt x="341007" y="37286"/>
                          <a:pt x="983557" y="0"/>
                        </a:cubicBezTo>
                        <a:cubicBezTo>
                          <a:pt x="1547501" y="4366"/>
                          <a:pt x="1956026" y="240608"/>
                          <a:pt x="1967114" y="536625"/>
                        </a:cubicBezTo>
                        <a:cubicBezTo>
                          <a:pt x="1902135" y="896451"/>
                          <a:pt x="1515781" y="1133942"/>
                          <a:pt x="983557" y="1073250"/>
                        </a:cubicBezTo>
                        <a:cubicBezTo>
                          <a:pt x="390005" y="1045704"/>
                          <a:pt x="70993" y="866916"/>
                          <a:pt x="0" y="5366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17E40A-A3D9-499C-B12F-C4B01533D120}"/>
              </a:ext>
            </a:extLst>
          </p:cNvPr>
          <p:cNvCxnSpPr>
            <a:cxnSpLocks/>
          </p:cNvCxnSpPr>
          <p:nvPr/>
        </p:nvCxnSpPr>
        <p:spPr>
          <a:xfrm flipH="1" flipV="1">
            <a:off x="2278198" y="4822298"/>
            <a:ext cx="592194" cy="17236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4C62F1-DFE5-4B00-9EF4-2B5C519D27DA}"/>
              </a:ext>
            </a:extLst>
          </p:cNvPr>
          <p:cNvSpPr txBox="1"/>
          <p:nvPr/>
        </p:nvSpPr>
        <p:spPr>
          <a:xfrm>
            <a:off x="409951" y="4522067"/>
            <a:ext cx="199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Reply to thread </a:t>
            </a:r>
            <a:endParaRPr lang="en-US" sz="2000" b="0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8CBB9B-2FEA-4D9F-A05E-7B4481CD6432}"/>
              </a:ext>
            </a:extLst>
          </p:cNvPr>
          <p:cNvSpPr/>
          <p:nvPr/>
        </p:nvSpPr>
        <p:spPr>
          <a:xfrm>
            <a:off x="8079915" y="2925933"/>
            <a:ext cx="1682650" cy="344736"/>
          </a:xfrm>
          <a:prstGeom prst="ellipse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67113"/>
                      <a:gd name="connsiteY0" fmla="*/ 536625 h 1073249"/>
                      <a:gd name="connsiteX1" fmla="*/ 983557 w 1967113"/>
                      <a:gd name="connsiteY1" fmla="*/ 0 h 1073249"/>
                      <a:gd name="connsiteX2" fmla="*/ 1967114 w 1967113"/>
                      <a:gd name="connsiteY2" fmla="*/ 536625 h 1073249"/>
                      <a:gd name="connsiteX3" fmla="*/ 983557 w 1967113"/>
                      <a:gd name="connsiteY3" fmla="*/ 1073250 h 1073249"/>
                      <a:gd name="connsiteX4" fmla="*/ 0 w 1967113"/>
                      <a:gd name="connsiteY4" fmla="*/ 536625 h 1073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7113" h="1073249" extrusionOk="0">
                        <a:moveTo>
                          <a:pt x="0" y="536625"/>
                        </a:moveTo>
                        <a:cubicBezTo>
                          <a:pt x="-91193" y="184005"/>
                          <a:pt x="341007" y="37286"/>
                          <a:pt x="983557" y="0"/>
                        </a:cubicBezTo>
                        <a:cubicBezTo>
                          <a:pt x="1547501" y="4366"/>
                          <a:pt x="1956026" y="240608"/>
                          <a:pt x="1967114" y="536625"/>
                        </a:cubicBezTo>
                        <a:cubicBezTo>
                          <a:pt x="1902135" y="896451"/>
                          <a:pt x="1515781" y="1133942"/>
                          <a:pt x="983557" y="1073250"/>
                        </a:cubicBezTo>
                        <a:cubicBezTo>
                          <a:pt x="390005" y="1045704"/>
                          <a:pt x="70993" y="866916"/>
                          <a:pt x="0" y="5366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45D73D-1BA8-4CBD-924C-558BF8D2A4AA}"/>
              </a:ext>
            </a:extLst>
          </p:cNvPr>
          <p:cNvSpPr txBox="1"/>
          <p:nvPr/>
        </p:nvSpPr>
        <p:spPr>
          <a:xfrm>
            <a:off x="10305802" y="2877593"/>
            <a:ext cx="199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Show some love</a:t>
            </a:r>
            <a:endParaRPr lang="en-US" sz="1600" b="0" i="0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E4B363-3315-46C1-940E-CECEF8F0442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9910482" y="3046870"/>
            <a:ext cx="39532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9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0" grpId="0"/>
      <p:bldP spid="22" grpId="0" animBg="1"/>
      <p:bldP spid="26" grpId="0"/>
      <p:bldP spid="28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B75CB-D34D-4EAC-974F-D52DA574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889465"/>
            <a:ext cx="9613397" cy="672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BE85B-9F95-4938-8853-B1706C65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4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</a:t>
            </a:r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channel meeting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15B4B7-7BCE-4F01-B8F1-1E602442F89B}"/>
              </a:ext>
            </a:extLst>
          </p:cNvPr>
          <p:cNvSpPr/>
          <p:nvPr/>
        </p:nvSpPr>
        <p:spPr>
          <a:xfrm>
            <a:off x="9028739" y="1651858"/>
            <a:ext cx="1967113" cy="1073249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67113"/>
                      <a:gd name="connsiteY0" fmla="*/ 536625 h 1073249"/>
                      <a:gd name="connsiteX1" fmla="*/ 983557 w 1967113"/>
                      <a:gd name="connsiteY1" fmla="*/ 0 h 1073249"/>
                      <a:gd name="connsiteX2" fmla="*/ 1967114 w 1967113"/>
                      <a:gd name="connsiteY2" fmla="*/ 536625 h 1073249"/>
                      <a:gd name="connsiteX3" fmla="*/ 983557 w 1967113"/>
                      <a:gd name="connsiteY3" fmla="*/ 1073250 h 1073249"/>
                      <a:gd name="connsiteX4" fmla="*/ 0 w 1967113"/>
                      <a:gd name="connsiteY4" fmla="*/ 536625 h 1073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67113" h="1073249" extrusionOk="0">
                        <a:moveTo>
                          <a:pt x="0" y="536625"/>
                        </a:moveTo>
                        <a:cubicBezTo>
                          <a:pt x="-91193" y="184005"/>
                          <a:pt x="341007" y="37286"/>
                          <a:pt x="983557" y="0"/>
                        </a:cubicBezTo>
                        <a:cubicBezTo>
                          <a:pt x="1547501" y="4366"/>
                          <a:pt x="1956026" y="240608"/>
                          <a:pt x="1967114" y="536625"/>
                        </a:cubicBezTo>
                        <a:cubicBezTo>
                          <a:pt x="1902135" y="896451"/>
                          <a:pt x="1515781" y="1133942"/>
                          <a:pt x="983557" y="1073250"/>
                        </a:cubicBezTo>
                        <a:cubicBezTo>
                          <a:pt x="390005" y="1045704"/>
                          <a:pt x="70993" y="866916"/>
                          <a:pt x="0" y="5366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2B0E851-4239-4539-B992-7E06D60E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26" y="1596452"/>
            <a:ext cx="5321293" cy="2997911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B93EC-AC53-46A5-B7D7-558ADE9C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764" y="901004"/>
            <a:ext cx="3197660" cy="18080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SMILE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E1B99A-88CC-4783-86FF-035FDCD3A7FC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053398" y="1134787"/>
            <a:ext cx="759519" cy="2991974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57FC31-86ED-4210-A546-5EDD44EDE892}"/>
              </a:ext>
            </a:extLst>
          </p:cNvPr>
          <p:cNvSpPr txBox="1">
            <a:spLocks noChangeAspect="1"/>
          </p:cNvSpPr>
          <p:nvPr/>
        </p:nvSpPr>
        <p:spPr>
          <a:xfrm>
            <a:off x="318392" y="488456"/>
            <a:ext cx="3470012" cy="646331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Camera On/Off – </a:t>
            </a:r>
            <a:r>
              <a:rPr lang="en-US" sz="1200" dirty="0"/>
              <a:t>For a more collaborative experience we encourage everyone to turn on their cameras. Especially when hacking with your team</a:t>
            </a:r>
            <a:endParaRPr lang="en-US" sz="1200" i="0" dirty="0">
              <a:effectLst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F10F49-FA30-4102-9239-BB4E6859002B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3306965" y="4502632"/>
            <a:ext cx="464147" cy="758916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AC1CBB-0106-4272-BBF6-AAB85498254C}"/>
              </a:ext>
            </a:extLst>
          </p:cNvPr>
          <p:cNvSpPr txBox="1">
            <a:spLocks noChangeAspect="1"/>
          </p:cNvSpPr>
          <p:nvPr/>
        </p:nvSpPr>
        <p:spPr>
          <a:xfrm>
            <a:off x="1571959" y="5261548"/>
            <a:ext cx="3470012" cy="461665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Mic On/Off – </a:t>
            </a:r>
            <a:r>
              <a:rPr lang="en-US" sz="1200" dirty="0"/>
              <a:t>Make sure to check if your mic is on or not. We all </a:t>
            </a:r>
            <a:endParaRPr lang="en-US" sz="1200" i="0" dirty="0">
              <a:effectLst/>
            </a:endParaRPr>
          </a:p>
        </p:txBody>
      </p:sp>
      <p:pic>
        <p:nvPicPr>
          <p:cNvPr id="54" name="Graphic 53" descr="Sunglasses face outline with solid fill">
            <a:extLst>
              <a:ext uri="{FF2B5EF4-FFF2-40B4-BE49-F238E27FC236}">
                <a16:creationId xmlns:a16="http://schemas.microsoft.com/office/drawing/2014/main" id="{66F39F6B-CA71-488D-AADF-89B03B160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8394" y="27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0E7DE-D278-435F-B556-7DABF0DD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"/>
          <a:stretch/>
        </p:blipFill>
        <p:spPr>
          <a:xfrm>
            <a:off x="2245010" y="2120009"/>
            <a:ext cx="7129424" cy="861229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86F7-A30B-4E77-9A58-2BB73931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320" y="4068193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ICONS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4A2BD-3454-4D99-96C4-F8CC3524F6E3}"/>
              </a:ext>
            </a:extLst>
          </p:cNvPr>
          <p:cNvSpPr txBox="1">
            <a:spLocks noChangeAspect="1"/>
          </p:cNvSpPr>
          <p:nvPr/>
        </p:nvSpPr>
        <p:spPr>
          <a:xfrm>
            <a:off x="2979611" y="1185389"/>
            <a:ext cx="3470012" cy="615553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E0000"/>
                </a:solidFill>
              </a:rPr>
              <a:t>*Share Screen*</a:t>
            </a:r>
            <a:r>
              <a:rPr lang="en-US" sz="1200" b="1" dirty="0">
                <a:solidFill>
                  <a:schemeClr val="accent5"/>
                </a:solidFill>
              </a:rPr>
              <a:t> – </a:t>
            </a:r>
            <a:r>
              <a:rPr lang="en-US" sz="1100" dirty="0"/>
              <a:t>During your team sessions or during the judging sessions you will need to share your screen to present so make sure you are familiar with this function!</a:t>
            </a:r>
            <a:endParaRPr lang="en-US" sz="1200" i="0" dirty="0"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95C4B7-E548-4540-A180-91272AC9F445}"/>
              </a:ext>
            </a:extLst>
          </p:cNvPr>
          <p:cNvCxnSpPr>
            <a:cxnSpLocks/>
          </p:cNvCxnSpPr>
          <p:nvPr/>
        </p:nvCxnSpPr>
        <p:spPr>
          <a:xfrm flipH="1" flipV="1">
            <a:off x="4304715" y="1799830"/>
            <a:ext cx="172692" cy="498521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745BD-49FF-4948-8ACE-9599B22F39D8}"/>
              </a:ext>
            </a:extLst>
          </p:cNvPr>
          <p:cNvCxnSpPr>
            <a:cxnSpLocks/>
          </p:cNvCxnSpPr>
          <p:nvPr/>
        </p:nvCxnSpPr>
        <p:spPr>
          <a:xfrm>
            <a:off x="2685071" y="2826228"/>
            <a:ext cx="0" cy="396544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D3C79-9560-4231-99A8-E1477D8C5974}"/>
              </a:ext>
            </a:extLst>
          </p:cNvPr>
          <p:cNvCxnSpPr>
            <a:cxnSpLocks/>
          </p:cNvCxnSpPr>
          <p:nvPr/>
        </p:nvCxnSpPr>
        <p:spPr>
          <a:xfrm flipH="1">
            <a:off x="2846617" y="2826228"/>
            <a:ext cx="432611" cy="385771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A08EAC-4CE1-49AD-AFC1-A1B200C82B75}"/>
              </a:ext>
            </a:extLst>
          </p:cNvPr>
          <p:cNvSpPr txBox="1">
            <a:spLocks noChangeAspect="1"/>
          </p:cNvSpPr>
          <p:nvPr/>
        </p:nvSpPr>
        <p:spPr>
          <a:xfrm>
            <a:off x="6045089" y="3396104"/>
            <a:ext cx="2966090" cy="615553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Raise Hand – </a:t>
            </a:r>
            <a:r>
              <a:rPr lang="en-US" sz="1100" dirty="0"/>
              <a:t>Since it’s a virtual meeting this is a good way to let others you have something to say!</a:t>
            </a:r>
            <a:endParaRPr lang="en-US" sz="1200" i="0" dirty="0">
              <a:effectLst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19935B-660F-4226-A010-2F73E1FAD193}"/>
              </a:ext>
            </a:extLst>
          </p:cNvPr>
          <p:cNvCxnSpPr>
            <a:cxnSpLocks/>
          </p:cNvCxnSpPr>
          <p:nvPr/>
        </p:nvCxnSpPr>
        <p:spPr>
          <a:xfrm>
            <a:off x="6287682" y="2859136"/>
            <a:ext cx="218464" cy="521112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920D49-3F30-4AB4-8107-A2BEF4E12CED}"/>
              </a:ext>
            </a:extLst>
          </p:cNvPr>
          <p:cNvSpPr txBox="1">
            <a:spLocks noChangeAspect="1"/>
          </p:cNvSpPr>
          <p:nvPr/>
        </p:nvSpPr>
        <p:spPr>
          <a:xfrm>
            <a:off x="2136681" y="3452705"/>
            <a:ext cx="2966090" cy="446276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</a:rPr>
              <a:t>Camera/Mic – </a:t>
            </a:r>
            <a:r>
              <a:rPr lang="en-US" sz="1100" dirty="0"/>
              <a:t>Same functionality as previously mentioned</a:t>
            </a:r>
            <a:endParaRPr lang="en-US" sz="1200" i="0" dirty="0"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F94A35-5991-4F34-A93D-1AB8B269315F}"/>
              </a:ext>
            </a:extLst>
          </p:cNvPr>
          <p:cNvSpPr txBox="1">
            <a:spLocks noChangeAspect="1"/>
          </p:cNvSpPr>
          <p:nvPr/>
        </p:nvSpPr>
        <p:spPr>
          <a:xfrm>
            <a:off x="7322841" y="1291062"/>
            <a:ext cx="2966090" cy="446276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E0000"/>
                </a:solidFill>
              </a:rPr>
              <a:t>*CHAT*</a:t>
            </a:r>
            <a:r>
              <a:rPr lang="en-US" sz="1200" b="1" dirty="0">
                <a:solidFill>
                  <a:schemeClr val="accent5"/>
                </a:solidFill>
              </a:rPr>
              <a:t> – </a:t>
            </a:r>
            <a:r>
              <a:rPr lang="en-US" sz="1100" dirty="0"/>
              <a:t>Use this icon to post your thoughts and also read other’s messages.</a:t>
            </a:r>
            <a:endParaRPr lang="en-US" sz="1200" i="0" dirty="0">
              <a:effectLst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6833D1-E756-467D-88D2-CF1009A40B1C}"/>
              </a:ext>
            </a:extLst>
          </p:cNvPr>
          <p:cNvCxnSpPr>
            <a:cxnSpLocks/>
          </p:cNvCxnSpPr>
          <p:nvPr/>
        </p:nvCxnSpPr>
        <p:spPr>
          <a:xfrm flipV="1">
            <a:off x="7322841" y="1812888"/>
            <a:ext cx="387705" cy="485463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84172D-66B7-4670-98E4-A05F16D6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19" y="3127315"/>
            <a:ext cx="4599101" cy="218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62F0B7B-BD2A-4B40-9B00-FB9956685138}"/>
              </a:ext>
            </a:extLst>
          </p:cNvPr>
          <p:cNvSpPr/>
          <p:nvPr/>
        </p:nvSpPr>
        <p:spPr>
          <a:xfrm>
            <a:off x="4638808" y="3348182"/>
            <a:ext cx="1589563" cy="1006714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6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A31C5F-C7CC-4F9C-9CC0-3E596DA9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92" y="1168798"/>
            <a:ext cx="5147987" cy="221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3B51-5128-4452-A93A-18204BF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569" y="4145020"/>
            <a:ext cx="6860397" cy="13174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WHITEBOARD</a:t>
            </a:r>
            <a:br>
              <a:rPr lang="en-US" sz="80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sessions you can share with others in real time</a:t>
            </a:r>
            <a:endParaRPr lang="en-US" sz="8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FC616-686A-4D2B-A61D-1A3123F18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7" r="58194"/>
          <a:stretch/>
        </p:blipFill>
        <p:spPr>
          <a:xfrm>
            <a:off x="1289304" y="688403"/>
            <a:ext cx="1260630" cy="861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B60C26-C79D-40C5-8C68-508379F702BC}"/>
              </a:ext>
            </a:extLst>
          </p:cNvPr>
          <p:cNvSpPr txBox="1">
            <a:spLocks noChangeAspect="1"/>
          </p:cNvSpPr>
          <p:nvPr/>
        </p:nvSpPr>
        <p:spPr>
          <a:xfrm>
            <a:off x="1289304" y="1705381"/>
            <a:ext cx="3662933" cy="338554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E0000"/>
                </a:solidFill>
              </a:rPr>
              <a:t>*Share Screen*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endParaRPr lang="en-US" sz="1600" i="0" dirty="0">
              <a:effectLst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2F8AD9-A218-4586-9926-623114410D18}"/>
              </a:ext>
            </a:extLst>
          </p:cNvPr>
          <p:cNvCxnSpPr>
            <a:cxnSpLocks/>
          </p:cNvCxnSpPr>
          <p:nvPr/>
        </p:nvCxnSpPr>
        <p:spPr>
          <a:xfrm flipV="1">
            <a:off x="1919619" y="1332500"/>
            <a:ext cx="0" cy="372528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CB3A0C-C563-48EE-A25A-52D9F040F56E}"/>
              </a:ext>
            </a:extLst>
          </p:cNvPr>
          <p:cNvCxnSpPr>
            <a:cxnSpLocks/>
          </p:cNvCxnSpPr>
          <p:nvPr/>
        </p:nvCxnSpPr>
        <p:spPr>
          <a:xfrm>
            <a:off x="4494689" y="2314138"/>
            <a:ext cx="1908179" cy="1"/>
          </a:xfrm>
          <a:prstGeom prst="straightConnector1">
            <a:avLst/>
          </a:prstGeom>
          <a:ln w="12700" cap="sq">
            <a:solidFill>
              <a:schemeClr val="accent3">
                <a:lumMod val="60000"/>
                <a:lumOff val="40000"/>
                <a:alpha val="93000"/>
              </a:schemeClr>
            </a:solidFill>
            <a:prstDash val="sysDash"/>
            <a:headEnd type="none" w="lg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A2B1EB-DD3C-4D7B-A380-E6A4B5C5B6D5}"/>
              </a:ext>
            </a:extLst>
          </p:cNvPr>
          <p:cNvSpPr txBox="1"/>
          <p:nvPr/>
        </p:nvSpPr>
        <p:spPr>
          <a:xfrm>
            <a:off x="1775026" y="2122900"/>
            <a:ext cx="3495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Click this button to see the </a:t>
            </a:r>
          </a:p>
          <a:p>
            <a:r>
              <a:rPr lang="en-US" sz="1600" dirty="0"/>
              <a:t>Whiteboard option to the right!</a:t>
            </a:r>
          </a:p>
        </p:txBody>
      </p:sp>
    </p:spTree>
    <p:extLst>
      <p:ext uri="{BB962C8B-B14F-4D97-AF65-F5344CB8AC3E}">
        <p14:creationId xmlns:p14="http://schemas.microsoft.com/office/powerpoint/2010/main" val="33389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, bullets">
  <a:themeElements>
    <a:clrScheme name="Johnson&amp;Johnson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8102E"/>
      </a:accent1>
      <a:accent2>
        <a:srgbClr val="1E22AA"/>
      </a:accent2>
      <a:accent3>
        <a:srgbClr val="C800A1"/>
      </a:accent3>
      <a:accent4>
        <a:srgbClr val="00A3AD"/>
      </a:accent4>
      <a:accent5>
        <a:srgbClr val="FF8200"/>
      </a:accent5>
      <a:accent6>
        <a:srgbClr val="753BBD"/>
      </a:accent6>
      <a:hlink>
        <a:srgbClr val="1E22AA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solidFill>
          <a:srgbClr val="C0C0C0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lIns="0" tIns="0" rIns="0" bIns="0" rtlCol="0">
        <a:spAutoFit/>
      </a:bodyPr>
      <a:lstStyle>
        <a:defPPr algn="l">
          <a:defRPr sz="2000"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JJ Powerpoint Full Screen Version Editable Template_jnjcorporateppttemplatefullscreen190404_updated colors1.potx" id="{49A1F123-1D79-4996-AC46-4A97ED96C357}" vid="{85603846-5EE6-4AB5-9660-DD8D8C006C47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17311</TotalTime>
  <Words>636</Words>
  <Application>Microsoft Office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Graphik</vt:lpstr>
      <vt:lpstr>Graphik Medium</vt:lpstr>
      <vt:lpstr>Arial</vt:lpstr>
      <vt:lpstr>Calibri</vt:lpstr>
      <vt:lpstr>Calibri Light</vt:lpstr>
      <vt:lpstr>Georgia</vt:lpstr>
      <vt:lpstr>Segoe UI</vt:lpstr>
      <vt:lpstr>Office Theme</vt:lpstr>
      <vt:lpstr>title, bullets</vt:lpstr>
      <vt:lpstr>Teams and GitHub</vt:lpstr>
      <vt:lpstr>Agenda</vt:lpstr>
      <vt:lpstr>Hack4EquityGA is Brought to You By</vt:lpstr>
      <vt:lpstr>Mastering the Teams Channels</vt:lpstr>
      <vt:lpstr>How to interact</vt:lpstr>
      <vt:lpstr>START or JOIN a channel meeting</vt:lpstr>
      <vt:lpstr>SMILE</vt:lpstr>
      <vt:lpstr>MORE ICONS</vt:lpstr>
      <vt:lpstr>WHITEBOARD Design sessions you can share with others in real time</vt:lpstr>
      <vt:lpstr>TABS</vt:lpstr>
      <vt:lpstr>UPLOAD FILES</vt:lpstr>
      <vt:lpstr>RECORD YOUR MEETING</vt:lpstr>
      <vt:lpstr>PowerPoint Presentation</vt:lpstr>
      <vt:lpstr>What is GitHub?</vt:lpstr>
      <vt:lpstr>PowerPoint Presentation</vt:lpstr>
      <vt:lpstr>DEMO</vt:lpstr>
      <vt:lpstr>LAB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Anshika Goyal</dc:creator>
  <cp:lastModifiedBy>Daniel Kim</cp:lastModifiedBy>
  <cp:revision>2</cp:revision>
  <dcterms:created xsi:type="dcterms:W3CDTF">2021-08-26T17:08:32Z</dcterms:created>
  <dcterms:modified xsi:type="dcterms:W3CDTF">2021-09-14T20:38:40Z</dcterms:modified>
</cp:coreProperties>
</file>